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6"/>
  </p:notesMasterIdLst>
  <p:sldIdLst>
    <p:sldId id="266" r:id="rId2"/>
    <p:sldId id="302" r:id="rId3"/>
    <p:sldId id="268" r:id="rId4"/>
    <p:sldId id="301" r:id="rId5"/>
    <p:sldId id="303" r:id="rId6"/>
    <p:sldId id="304" r:id="rId7"/>
    <p:sldId id="305" r:id="rId8"/>
    <p:sldId id="306" r:id="rId9"/>
    <p:sldId id="307" r:id="rId10"/>
    <p:sldId id="309" r:id="rId11"/>
    <p:sldId id="310" r:id="rId12"/>
    <p:sldId id="311" r:id="rId13"/>
    <p:sldId id="312" r:id="rId14"/>
    <p:sldId id="314" r:id="rId15"/>
    <p:sldId id="313" r:id="rId16"/>
    <p:sldId id="315" r:id="rId17"/>
    <p:sldId id="316" r:id="rId18"/>
    <p:sldId id="317" r:id="rId19"/>
    <p:sldId id="319" r:id="rId20"/>
    <p:sldId id="318" r:id="rId21"/>
    <p:sldId id="320" r:id="rId22"/>
    <p:sldId id="325" r:id="rId23"/>
    <p:sldId id="321" r:id="rId24"/>
    <p:sldId id="323" r:id="rId25"/>
    <p:sldId id="322" r:id="rId26"/>
    <p:sldId id="327" r:id="rId27"/>
    <p:sldId id="326" r:id="rId28"/>
    <p:sldId id="328" r:id="rId29"/>
    <p:sldId id="329" r:id="rId30"/>
    <p:sldId id="330" r:id="rId31"/>
    <p:sldId id="333" r:id="rId32"/>
    <p:sldId id="334" r:id="rId33"/>
    <p:sldId id="331" r:id="rId34"/>
    <p:sldId id="332" r:id="rId35"/>
  </p:sldIdLst>
  <p:sldSz cx="9144000" cy="6858000" type="screen4x3"/>
  <p:notesSz cx="6794500" cy="9906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16">
          <p15:clr>
            <a:srgbClr val="A4A3A4"/>
          </p15:clr>
        </p15:guide>
        <p15:guide id="2" orient="horz" pos="166">
          <p15:clr>
            <a:srgbClr val="A4A3A4"/>
          </p15:clr>
        </p15:guide>
        <p15:guide id="3" orient="horz" pos="616">
          <p15:clr>
            <a:srgbClr val="A4A3A4"/>
          </p15:clr>
        </p15:guide>
        <p15:guide id="4" orient="horz" pos="2672">
          <p15:clr>
            <a:srgbClr val="A4A3A4"/>
          </p15:clr>
        </p15:guide>
        <p15:guide id="5" orient="horz" pos="1164">
          <p15:clr>
            <a:srgbClr val="A4A3A4"/>
          </p15:clr>
        </p15:guide>
        <p15:guide id="6" pos="5551">
          <p15:clr>
            <a:srgbClr val="A4A3A4"/>
          </p15:clr>
        </p15:guide>
        <p15:guide id="7" pos="1551">
          <p15:clr>
            <a:srgbClr val="A4A3A4"/>
          </p15:clr>
        </p15:guide>
        <p15:guide id="8" pos="4178">
          <p15:clr>
            <a:srgbClr val="A4A3A4"/>
          </p15:clr>
        </p15:guide>
        <p15:guide id="9" pos="2927">
          <p15:clr>
            <a:srgbClr val="A4A3A4"/>
          </p15:clr>
        </p15:guide>
        <p15:guide id="10" pos="2809">
          <p15:clr>
            <a:srgbClr val="A4A3A4"/>
          </p15:clr>
        </p15:guide>
        <p15:guide id="11" pos="178">
          <p15:clr>
            <a:srgbClr val="A4A3A4"/>
          </p15:clr>
        </p15:guide>
        <p15:guide id="12" pos="4299">
          <p15:clr>
            <a:srgbClr val="A4A3A4"/>
          </p15:clr>
        </p15:guide>
        <p15:guide id="13" pos="14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6" autoAdjust="0"/>
    <p:restoredTop sz="88193" autoAdjust="0"/>
  </p:normalViewPr>
  <p:slideViewPr>
    <p:cSldViewPr snapToGrid="0">
      <p:cViewPr varScale="1">
        <p:scale>
          <a:sx n="85" d="100"/>
          <a:sy n="85" d="100"/>
        </p:scale>
        <p:origin x="1104" y="67"/>
      </p:cViewPr>
      <p:guideLst>
        <p:guide orient="horz" pos="3816"/>
        <p:guide orient="horz" pos="166"/>
        <p:guide orient="horz" pos="616"/>
        <p:guide orient="horz" pos="2672"/>
        <p:guide orient="horz" pos="1164"/>
        <p:guide pos="5551"/>
        <p:guide pos="1551"/>
        <p:guide pos="4178"/>
        <p:guide pos="2927"/>
        <p:guide pos="2809"/>
        <p:guide pos="178"/>
        <p:guide pos="4299"/>
        <p:guide pos="14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="" xmlns:a16="http://schemas.microsoft.com/office/drawing/2014/main" id="{F478C8A6-0BAF-4BEF-8C3A-9E2DA3282ABA}"/>
              </a:ext>
            </a:extLst>
          </p:cNvPr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="" xmlns:a16="http://schemas.microsoft.com/office/drawing/2014/main" id="{D6FD0591-3865-4874-998F-4B49FE2B437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="" xmlns:a16="http://schemas.microsoft.com/office/drawing/2014/main" id="{2C3C6B2B-BDAD-4AC7-AFBF-827D257926E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="" xmlns:a16="http://schemas.microsoft.com/office/drawing/2014/main" id="{22A7C2AF-3DA7-41D8-A266-DB6EF46AD2A5}"/>
              </a:ext>
            </a:extLst>
          </p:cNvPr>
          <p:cNvSpPr>
            <a:spLocks noGrp="1" noRot="1" noChangeArrowheads="1" noTextEdit="1"/>
          </p:cNvSpPr>
          <p:nvPr/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zh-CN"/>
              <a:t>Textmasterformate durch Klicken bearbeiten</a:t>
            </a:r>
          </a:p>
          <a:p>
            <a:pPr>
              <a:buFontTx/>
              <a:buNone/>
            </a:pPr>
            <a:r>
              <a:rPr lang="en-US" altLang="zh-CN"/>
              <a:t>Zweite Ebene</a:t>
            </a:r>
          </a:p>
          <a:p>
            <a:pPr>
              <a:buFontTx/>
              <a:buNone/>
            </a:pPr>
            <a:r>
              <a:rPr lang="en-US" altLang="zh-CN"/>
              <a:t>Dritte Ebene</a:t>
            </a:r>
          </a:p>
          <a:p>
            <a:pPr>
              <a:buFontTx/>
              <a:buNone/>
            </a:pPr>
            <a:r>
              <a:rPr lang="en-US" altLang="zh-CN"/>
              <a:t>Vierte Ebene</a:t>
            </a:r>
          </a:p>
          <a:p>
            <a:pPr>
              <a:buFontTx/>
              <a:buNone/>
            </a:pPr>
            <a:r>
              <a:rPr lang="en-US" altLang="zh-CN"/>
              <a:t>Fünfte Ebene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="" xmlns:a16="http://schemas.microsoft.com/office/drawing/2014/main" id="{C437B0B7-5A4B-4822-B171-3912ADD313B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2055" name="Rectangle 7">
            <a:extLst>
              <a:ext uri="{FF2B5EF4-FFF2-40B4-BE49-F238E27FC236}">
                <a16:creationId xmlns="" xmlns:a16="http://schemas.microsoft.com/office/drawing/2014/main" id="{1CB665DA-B316-48F2-9722-61CAB75237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/>
            </a:lvl1pPr>
          </a:lstStyle>
          <a:p>
            <a:fld id="{C47BAF36-8322-4F41-8D83-C3AA2CB885B6}" type="slidenum">
              <a:rPr lang="en-US" altLang="zh-CN"/>
              <a:pPr/>
              <a:t>‹#›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6875851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F60414-699A-4143-9836-8D1A90AF9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883B3B8-AE1F-4C44-B810-0EA8268B1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5776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5D7FCA-6E04-4C1C-B1A2-11593808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103188"/>
            <a:ext cx="8520113" cy="5445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F3C6E43-1E5A-412B-BE1F-0609B9E59427}"/>
              </a:ext>
            </a:extLst>
          </p:cNvPr>
          <p:cNvSpPr/>
          <p:nvPr userDrawn="1"/>
        </p:nvSpPr>
        <p:spPr bwMode="auto">
          <a:xfrm>
            <a:off x="0" y="804672"/>
            <a:ext cx="9143999" cy="514258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9856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="" xmlns:a16="http://schemas.microsoft.com/office/drawing/2014/main" id="{2E882504-332B-4D72-9F12-ADEAEEB45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9144000" cy="2531059"/>
          </a:xfrm>
          <a:prstGeom prst="rect">
            <a:avLst/>
          </a:prstGeom>
          <a:solidFill>
            <a:srgbClr val="00A6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="" xmlns:a16="http://schemas.microsoft.com/office/drawing/2014/main" id="{01AC1802-869F-4D8F-B920-058B8EF9A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82575" y="2706624"/>
            <a:ext cx="8520113" cy="3063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Arial" panose="020B0604020202020204" pitchFamily="34" charset="0"/>
              </a:rPr>
              <a:t>Textmasterformate durch Klicken bearbeiten</a:t>
            </a:r>
          </a:p>
          <a:p>
            <a:pPr lvl="1"/>
            <a:r>
              <a:rPr lang="en-US" altLang="zh-CN">
                <a:sym typeface="Arial" panose="020B0604020202020204" pitchFamily="34" charset="0"/>
              </a:rPr>
              <a:t>Zweite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D5F316EA-DD42-4D02-883F-70198EEF9D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92100" y="849339"/>
            <a:ext cx="8520113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err="1">
                <a:sym typeface="Arial" panose="020B0604020202020204" pitchFamily="34" charset="0"/>
              </a:rPr>
              <a:t>Titelmasterformat</a:t>
            </a:r>
            <a:r>
              <a:rPr lang="en-US" altLang="zh-CN" dirty="0">
                <a:sym typeface="Arial" panose="020B0604020202020204" pitchFamily="34" charset="0"/>
              </a:rPr>
              <a:t> </a:t>
            </a:r>
            <a:r>
              <a:rPr lang="en-US" altLang="zh-CN" dirty="0" err="1">
                <a:sym typeface="Arial" panose="020B0604020202020204" pitchFamily="34" charset="0"/>
              </a:rPr>
              <a:t>durch</a:t>
            </a:r>
            <a:r>
              <a:rPr lang="en-US" altLang="zh-CN" dirty="0">
                <a:sym typeface="Arial" panose="020B0604020202020204" pitchFamily="34" charset="0"/>
              </a:rPr>
              <a:t> </a:t>
            </a:r>
            <a:r>
              <a:rPr lang="en-US" altLang="zh-CN" dirty="0" err="1">
                <a:sym typeface="Arial" panose="020B0604020202020204" pitchFamily="34" charset="0"/>
              </a:rPr>
              <a:t>Klicken</a:t>
            </a:r>
            <a:r>
              <a:rPr lang="en-US" altLang="zh-CN" dirty="0">
                <a:sym typeface="Arial" panose="020B0604020202020204" pitchFamily="34" charset="0"/>
              </a:rPr>
              <a:t> </a:t>
            </a:r>
            <a:r>
              <a:rPr lang="en-US" altLang="zh-CN" dirty="0" err="1">
                <a:sym typeface="Arial" panose="020B0604020202020204" pitchFamily="34" charset="0"/>
              </a:rPr>
              <a:t>bearbeiten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="" xmlns:a16="http://schemas.microsoft.com/office/drawing/2014/main" id="{8304DA6C-4F78-49E8-9AB9-605163CE5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" y="6280150"/>
            <a:ext cx="75930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rIns="0" anchor="ctr"/>
          <a:lstStyle/>
          <a:p>
            <a:pPr algn="r" eaLnBrk="1" hangingPunct="1"/>
            <a:r>
              <a:rPr lang="en-US" altLang="zh-CN" sz="900" b="1" dirty="0">
                <a:solidFill>
                  <a:schemeClr val="bg2"/>
                </a:solidFill>
                <a:cs typeface="Arial" panose="020B0604020202020204" pitchFamily="34" charset="0"/>
                <a:sym typeface="Arial" panose="020B0604020202020204" pitchFamily="34" charset="0"/>
              </a:rPr>
              <a:t>K. Glazyrin </a:t>
            </a:r>
            <a:r>
              <a:rPr lang="en-US" altLang="zh-CN" sz="900" dirty="0">
                <a:solidFill>
                  <a:schemeClr val="bg2"/>
                </a:solidFill>
                <a:cs typeface="Arial" panose="020B0604020202020204" pitchFamily="34" charset="0"/>
                <a:sym typeface="Arial" panose="020B0604020202020204" pitchFamily="34" charset="0"/>
              </a:rPr>
              <a:t>|  00  |  Date  |  </a:t>
            </a:r>
            <a:r>
              <a:rPr lang="en-US" altLang="zh-CN" sz="900" b="1" dirty="0">
                <a:solidFill>
                  <a:schemeClr val="bg2"/>
                </a:solidFill>
                <a:cs typeface="Arial" panose="020B0604020202020204" pitchFamily="34" charset="0"/>
                <a:sym typeface="Arial" panose="020B0604020202020204" pitchFamily="34" charset="0"/>
              </a:rPr>
              <a:t>Page </a:t>
            </a:r>
            <a:fld id="{C4640E1C-B08F-4B9E-B02F-F20C533F34EC}" type="slidenum">
              <a:rPr lang="en-US" altLang="zh-CN" sz="900" b="1">
                <a:solidFill>
                  <a:schemeClr val="bg2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 eaLnBrk="1" hangingPunct="1"/>
              <a:t>‹#›</a:t>
            </a:fld>
            <a:endParaRPr lang="en-US" altLang="zh-CN" sz="900" b="1" dirty="0">
              <a:solidFill>
                <a:schemeClr val="bg2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30" name="Picture 10" descr="DESY-Logo-cyan-RGB_ger">
            <a:extLst>
              <a:ext uri="{FF2B5EF4-FFF2-40B4-BE49-F238E27FC236}">
                <a16:creationId xmlns="" xmlns:a16="http://schemas.microsoft.com/office/drawing/2014/main" id="{AE61BB9B-3330-418F-95B5-8619F342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24" t="-7854" r="-18587" b="-12566"/>
          <a:stretch>
            <a:fillRect/>
          </a:stretch>
        </p:blipFill>
        <p:spPr bwMode="auto">
          <a:xfrm>
            <a:off x="8035925" y="6099175"/>
            <a:ext cx="77628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265113" indent="-265113" algn="l" defTabSz="0" rtl="0" fontAlgn="base">
        <a:spcBef>
          <a:spcPct val="0"/>
        </a:spcBef>
        <a:spcAft>
          <a:spcPct val="50000"/>
        </a:spcAft>
        <a:buClr>
          <a:srgbClr val="F28E00"/>
        </a:buClr>
        <a:buFont typeface="Arial Black" panose="020B0A04020102020204" pitchFamily="34" charset="0"/>
        <a:buChar char="&gt;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628650" indent="-184150" algn="l" defTabSz="0" rtl="0" fontAlgn="base">
        <a:spcBef>
          <a:spcPct val="0"/>
        </a:spcBef>
        <a:spcAft>
          <a:spcPct val="50000"/>
        </a:spcAft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236663" indent="-227013" algn="l" defTabSz="0" rtl="0" fontAlgn="base">
        <a:spcBef>
          <a:spcPct val="0"/>
        </a:spcBef>
        <a:spcAft>
          <a:spcPct val="0"/>
        </a:spcAft>
        <a:buClr>
          <a:srgbClr val="FF9900"/>
        </a:buClr>
        <a:buFont typeface="Arial Black" panose="020B0A04020102020204" pitchFamily="34" charset="0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44650" indent="-228600" algn="l" defTabSz="0" rtl="0" fontAlgn="base">
        <a:spcBef>
          <a:spcPct val="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defTabSz="0" rtl="0" fontAlgn="base">
        <a:spcBef>
          <a:spcPct val="2000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microsoft.com/office/2007/relationships/hdphoto" Target="../media/hdphoto2.wdp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microsoft.com/office/2007/relationships/hdphoto" Target="../media/hdphoto5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26.png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microsoft.com/office/2007/relationships/hdphoto" Target="../media/hdphoto5.wdp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5.wdp"/><Relationship Id="rId4" Type="http://schemas.openxmlformats.org/officeDocument/2006/relationships/image" Target="../media/image26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="" xmlns:a16="http://schemas.microsoft.com/office/drawing/2014/main" id="{2E90A222-3410-4B7B-99CF-564C83FB357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99821" y="998377"/>
            <a:ext cx="6858000" cy="853671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3600" dirty="0"/>
              <a:t>X-ray diffraction at extreme conditions: tools and practice</a:t>
            </a:r>
            <a:endParaRPr lang="en-US" altLang="en-US" sz="3600" dirty="0"/>
          </a:p>
        </p:txBody>
      </p:sp>
      <p:sp>
        <p:nvSpPr>
          <p:cNvPr id="4099" name="Rectangle 4">
            <a:extLst>
              <a:ext uri="{FF2B5EF4-FFF2-40B4-BE49-F238E27FC236}">
                <a16:creationId xmlns="" xmlns:a16="http://schemas.microsoft.com/office/drawing/2014/main" id="{9F6869A5-C669-447A-98BC-B86C00F9FB8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0" y="2530097"/>
            <a:ext cx="8842159" cy="538568"/>
          </a:xfrm>
          <a:prstGeom prst="rect">
            <a:avLst/>
          </a:prstGeom>
          <a:solidFill>
            <a:schemeClr val="accent1"/>
          </a:solidFill>
          <a:ln/>
          <a:extLst/>
        </p:spPr>
        <p:txBody>
          <a:bodyPr/>
          <a:lstStyle/>
          <a:p>
            <a:pPr marL="914400" algn="l"/>
            <a:r>
              <a:rPr lang="en-US" altLang="en-US" b="1" dirty="0" smtClean="0">
                <a:solidFill>
                  <a:schemeClr val="tx2"/>
                </a:solidFill>
                <a:latin typeface="+mj-lt"/>
                <a:ea typeface="Adobe Gothic Std B" panose="020B0800000000000000" pitchFamily="34" charset="-128"/>
                <a:cs typeface="Tahoma" panose="020B0604030504040204" pitchFamily="34" charset="0"/>
              </a:rPr>
              <a:t>High pressure environments</a:t>
            </a:r>
            <a:endParaRPr lang="en-US" altLang="en-US" b="1" dirty="0">
              <a:solidFill>
                <a:schemeClr val="tx2"/>
              </a:solidFill>
              <a:latin typeface="+mj-lt"/>
              <a:ea typeface="Adobe Gothic Std B" panose="020B0800000000000000" pitchFamily="34" charset="-128"/>
              <a:cs typeface="Tahom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2" y="1357312"/>
            <a:ext cx="4143375" cy="4143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768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2" y="1357312"/>
            <a:ext cx="4143375" cy="4143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2" y="1357312"/>
            <a:ext cx="41433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5658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Compact environments – diamond anvil cell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2224"/>
            <a:ext cx="4718713" cy="471871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712" y="802223"/>
            <a:ext cx="2346321" cy="23463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713" y="3123609"/>
            <a:ext cx="2346321" cy="23973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3549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Compact environments – diamond anvil cell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11440"/>
            <a:ext cx="5348378" cy="3058327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829" y="2064408"/>
            <a:ext cx="2844022" cy="2844022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H="1">
            <a:off x="5037828" y="1733909"/>
            <a:ext cx="448572" cy="96022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5338135" y="1272244"/>
            <a:ext cx="70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sliding </a:t>
            </a:r>
          </a:p>
          <a:p>
            <a:r>
              <a:rPr lang="en-US" sz="1200" b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surface</a:t>
            </a:r>
            <a:endParaRPr lang="en-US" sz="1200" b="1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407434" y="3761117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Pressurized cell</a:t>
            </a:r>
            <a:endParaRPr lang="en-US" b="1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648879" y="5000446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Open cell</a:t>
            </a:r>
            <a:endParaRPr lang="en-US" b="1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62528" y="848223"/>
            <a:ext cx="11977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BGI design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981405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653343"/>
            <a:ext cx="9144000" cy="3347102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Compact environments – diamond anvil cell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 flipH="1">
            <a:off x="5952228" y="2009955"/>
            <a:ext cx="448572" cy="96022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6049582" y="1548290"/>
            <a:ext cx="70243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sliding </a:t>
            </a:r>
          </a:p>
          <a:p>
            <a:r>
              <a:rPr lang="en-US" sz="1200" b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surface</a:t>
            </a:r>
            <a:endParaRPr lang="en-US" sz="1200" b="1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039542" y="4661892"/>
            <a:ext cx="164981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Pressurized cell</a:t>
            </a:r>
            <a:endParaRPr lang="en-US" b="1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278607" y="4831169"/>
            <a:ext cx="10679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Open cell</a:t>
            </a:r>
            <a:endParaRPr lang="en-US" b="1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327203" y="872415"/>
            <a:ext cx="281679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Lawrence-Livermore design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0950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1669450" y="1825597"/>
            <a:ext cx="6361742" cy="26687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/>
            <a:r>
              <a:rPr lang="en-US" sz="2800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How many screws does </a:t>
            </a:r>
            <a:r>
              <a:rPr lang="en-US" sz="2800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 </a:t>
            </a:r>
            <a:r>
              <a:rPr lang="en-US" sz="28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student </a:t>
            </a:r>
            <a:r>
              <a:rPr lang="en-US" sz="2800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need to pressurize a DAC?</a:t>
            </a:r>
          </a:p>
          <a:p>
            <a:pPr eaLnBrk="1" hangingPunct="1">
              <a:buFontTx/>
            </a:pPr>
            <a:endParaRPr lang="en-US" sz="2800" dirty="0">
              <a:solidFill>
                <a:schemeClr val="tx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eaLnBrk="1" hangingPunct="1">
              <a:buFontTx/>
            </a:pPr>
            <a:r>
              <a:rPr lang="en-US" sz="2800" dirty="0" smtClean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How many screws does </a:t>
            </a:r>
            <a:r>
              <a:rPr lang="en-US" sz="28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 professor </a:t>
            </a:r>
            <a:r>
              <a:rPr lang="en-US" sz="2800" dirty="0" smtClean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need to pressurize a DAC?</a:t>
            </a:r>
          </a:p>
          <a:p>
            <a:pPr eaLnBrk="1" hangingPunct="1">
              <a:buFontTx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803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X-ray diffraction in a DAC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8719" y="1949567"/>
            <a:ext cx="3355675" cy="33556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8324" y="1949566"/>
            <a:ext cx="3355676" cy="33556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49568"/>
            <a:ext cx="2488720" cy="24887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9987" y="1006426"/>
            <a:ext cx="1656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X-rays perpendicular to compression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19821" y="1006426"/>
            <a:ext cx="16562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X-rays uniaxial with compression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09393" y="1129536"/>
            <a:ext cx="20940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Force is applied along a certain axis</a:t>
            </a:r>
            <a:endParaRPr lang="en-US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3174518" y="5417384"/>
            <a:ext cx="244990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Strongly non-hydrostatic conditions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755919" y="5417385"/>
            <a:ext cx="2056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Quasi-hydrostatic conditions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26127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diffraction in a DAC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827142" y="1062514"/>
            <a:ext cx="2825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Limiting factor:</a:t>
            </a:r>
          </a:p>
          <a:p>
            <a:r>
              <a:rPr 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Opening of the cells</a:t>
            </a:r>
          </a:p>
          <a:p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en-US" dirty="0" smtClean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54223"/>
            <a:ext cx="5595142" cy="3785649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827142" y="1969037"/>
            <a:ext cx="282515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 reality you should think in d-spacing or Q range coverage (Bragg law)</a:t>
            </a:r>
          </a:p>
          <a:p>
            <a:endParaRPr lang="en-US" b="1" dirty="0">
              <a:latin typeface="Adobe Gothic Std B" panose="020B0800000000000000" pitchFamily="34" charset="-128"/>
              <a:ea typeface="Adobe Gothic Std B" panose="020B0800000000000000" pitchFamily="34" charset="-128"/>
              <a:cs typeface="Tahoma" panose="020B0604030504040204" pitchFamily="34" charset="0"/>
            </a:endParaRPr>
          </a:p>
          <a:p>
            <a:r>
              <a:rPr lang="en-US" b="1" dirty="0" smtClean="0">
                <a:latin typeface="Adobe Gothic Std B" panose="020B0800000000000000" pitchFamily="34" charset="-128"/>
                <a:ea typeface="Adobe Gothic Std B" panose="020B0800000000000000" pitchFamily="34" charset="-128"/>
                <a:cs typeface="Tahoma" panose="020B0604030504040204" pitchFamily="34" charset="0"/>
              </a:rPr>
              <a:t>Energy is important!!!</a:t>
            </a:r>
            <a:endParaRPr lang="en-US" b="1" dirty="0" smtClean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27142" y="3808647"/>
            <a:ext cx="2610010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 </a:t>
            </a:r>
            <a:r>
              <a:rPr 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monochromatic beam</a:t>
            </a:r>
          </a:p>
          <a:p>
            <a:pPr>
              <a:lnSpc>
                <a:spcPct val="150000"/>
              </a:lnSpc>
            </a:pPr>
            <a:r>
              <a:rPr 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42keV </a:t>
            </a:r>
            <a:r>
              <a:rPr lang="en-US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; </a:t>
            </a:r>
            <a:r>
              <a:rPr lang="el-GR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λ</a:t>
            </a:r>
            <a:r>
              <a:rPr lang="en-US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=0.29 </a:t>
            </a:r>
            <a:r>
              <a:rPr lang="en-US" dirty="0">
                <a:solidFill>
                  <a:srgbClr val="FF0000"/>
                </a:solidFill>
                <a:ea typeface="Adobe Gothic Std B" panose="020B0800000000000000" pitchFamily="34" charset="-128"/>
                <a:cs typeface="Arial" panose="020B0604020202020204" pitchFamily="34" charset="0"/>
              </a:rPr>
              <a:t>Å</a:t>
            </a:r>
            <a:endParaRPr lang="en-US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  <a:cs typeface="Tahoma" panose="020B0604030504040204" pitchFamily="34" charset="0"/>
              </a:rPr>
              <a:t>2</a:t>
            </a:r>
            <a:r>
              <a:rPr lang="el-G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θ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≈25</a:t>
            </a:r>
            <a:r>
              <a:rPr lang="en-US" b="1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– powder</a:t>
            </a:r>
            <a:endParaRPr lang="en-US" b="1" baseline="30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  <a:cs typeface="Tahoma" panose="020B0604030504040204" pitchFamily="34" charset="0"/>
              </a:rPr>
              <a:t>2</a:t>
            </a:r>
            <a:r>
              <a:rPr lang="el-GR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θ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≥28</a:t>
            </a:r>
            <a:r>
              <a:rPr lang="en-US" b="1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 </a:t>
            </a: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– single crystal </a:t>
            </a:r>
          </a:p>
          <a:p>
            <a:pPr>
              <a:lnSpc>
                <a:spcPct val="150000"/>
              </a:lnSpc>
            </a:pPr>
            <a:r>
              <a:rPr lang="en-US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	 optimal - 35</a:t>
            </a:r>
            <a:r>
              <a:rPr lang="en-US" b="1" baseline="30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o</a:t>
            </a:r>
            <a:endParaRPr lang="en-US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880559" y="5444416"/>
            <a:ext cx="14670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chemeClr val="bg1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Mao-type cell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91353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Large volume press (</a:t>
            </a:r>
            <a:r>
              <a:rPr lang="en-US" dirty="0" err="1" smtClean="0"/>
              <a:t>Drickhamer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CrisscrossEtching/>
                    </a14:imgEffect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12" y="1107300"/>
            <a:ext cx="4066910" cy="506058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164566" y="6389199"/>
            <a:ext cx="29241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Balchan</a:t>
            </a:r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&amp; </a:t>
            </a:r>
            <a:r>
              <a:rPr lang="en-US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Drickhamer</a:t>
            </a:r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(1961)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258858" y="1641075"/>
            <a:ext cx="45801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Relatively small press</a:t>
            </a:r>
          </a:p>
          <a:p>
            <a:r>
              <a:rPr lang="en-US" b="1" dirty="0" smtClean="0"/>
              <a:t>Can generate over 30 </a:t>
            </a:r>
            <a:r>
              <a:rPr lang="en-US" b="1" dirty="0" err="1" smtClean="0"/>
              <a:t>Gpa</a:t>
            </a:r>
            <a:r>
              <a:rPr lang="en-US" b="1" dirty="0" smtClean="0"/>
              <a:t> with </a:t>
            </a:r>
          </a:p>
          <a:p>
            <a:r>
              <a:rPr lang="en-US" b="1" dirty="0" smtClean="0"/>
              <a:t>Sample about 0.2-0.3 mm in linear dimension</a:t>
            </a:r>
            <a:endParaRPr lang="en-US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6548908" y="2526288"/>
            <a:ext cx="18652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a</a:t>
            </a:r>
            <a:r>
              <a:rPr lang="en-US" sz="1400" b="1" dirty="0" smtClean="0"/>
              <a:t>fter Y. Wang (2010)</a:t>
            </a:r>
            <a:endParaRPr lang="en-US" sz="1400" b="1" dirty="0"/>
          </a:p>
        </p:txBody>
      </p:sp>
      <p:sp>
        <p:nvSpPr>
          <p:cNvPr id="13" name="TextBox 12"/>
          <p:cNvSpPr txBox="1"/>
          <p:nvPr/>
        </p:nvSpPr>
        <p:spPr>
          <a:xfrm>
            <a:off x="4345122" y="3465448"/>
            <a:ext cx="3732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u="sng" dirty="0" smtClean="0"/>
              <a:t>White beam</a:t>
            </a:r>
            <a:r>
              <a:rPr lang="en-US" b="1" dirty="0" smtClean="0"/>
              <a:t> &amp; monochromatic beam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940343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volume press </a:t>
            </a:r>
            <a:r>
              <a:rPr lang="en-US" dirty="0" smtClean="0"/>
              <a:t>(Paris-Edinburg)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22614" y="5386253"/>
            <a:ext cx="7510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Hydraulic compact press with almost spherical sample chamber (</a:t>
            </a:r>
            <a:r>
              <a:rPr lang="en-US" b="1" dirty="0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≤</a:t>
            </a:r>
            <a:r>
              <a:rPr lang="en-US" b="1" dirty="0" smtClean="0"/>
              <a:t>1mm</a:t>
            </a:r>
            <a:r>
              <a:rPr lang="en-US" b="1" baseline="30000" dirty="0" smtClean="0"/>
              <a:t>3</a:t>
            </a:r>
            <a:r>
              <a:rPr lang="en-US" b="1" dirty="0" smtClean="0"/>
              <a:t>)</a:t>
            </a:r>
          </a:p>
          <a:p>
            <a:r>
              <a:rPr lang="en-US" b="1" dirty="0"/>
              <a:t>u</a:t>
            </a:r>
            <a:r>
              <a:rPr lang="en-US" b="1" dirty="0" smtClean="0"/>
              <a:t>p to 20-30GPa with sintered diamond anvils and high temperature (2000K)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762" y="889597"/>
            <a:ext cx="6957384" cy="435907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01486" y="1451612"/>
            <a:ext cx="15872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</a:t>
            </a:r>
            <a:r>
              <a:rPr lang="en-US" sz="12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fter G. Shen (2014)</a:t>
            </a:r>
            <a:endParaRPr lang="en-US" sz="1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140798" y="1297725"/>
            <a:ext cx="231666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White beam &amp; </a:t>
            </a:r>
          </a:p>
          <a:p>
            <a:r>
              <a:rPr lang="en-US" b="1" u="sng" dirty="0" smtClean="0"/>
              <a:t>monochromatic</a:t>
            </a:r>
            <a:r>
              <a:rPr lang="en-US" b="1" dirty="0" smtClean="0"/>
              <a:t> beam</a:t>
            </a:r>
            <a:endParaRPr lang="en-US" b="1" dirty="0"/>
          </a:p>
        </p:txBody>
      </p:sp>
      <p:sp>
        <p:nvSpPr>
          <p:cNvPr id="10" name="TextBox 9"/>
          <p:cNvSpPr txBox="1"/>
          <p:nvPr/>
        </p:nvSpPr>
        <p:spPr>
          <a:xfrm>
            <a:off x="5725604" y="4352546"/>
            <a:ext cx="55015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</a:t>
            </a:r>
            <a:r>
              <a:rPr lang="en-US" sz="12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nvil</a:t>
            </a:r>
            <a:endParaRPr lang="en-US" sz="1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46464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372" y="1051973"/>
            <a:ext cx="4591568" cy="338233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218190" y="3907766"/>
            <a:ext cx="10743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H</a:t>
            </a:r>
            <a:endParaRPr lang="en-US" sz="8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4776158" y="3907766"/>
            <a:ext cx="100540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600" b="1" dirty="0" smtClean="0"/>
              <a:t>P</a:t>
            </a:r>
            <a:endParaRPr lang="en-US" sz="9600" b="1" dirty="0"/>
          </a:p>
        </p:txBody>
      </p:sp>
      <p:sp>
        <p:nvSpPr>
          <p:cNvPr id="6" name="TextBox 5"/>
          <p:cNvSpPr txBox="1"/>
          <p:nvPr/>
        </p:nvSpPr>
        <p:spPr>
          <a:xfrm>
            <a:off x="4078623" y="4648453"/>
            <a:ext cx="79861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igh</a:t>
            </a:r>
            <a:endParaRPr lang="en-US" sz="32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432275" y="4648452"/>
            <a:ext cx="166584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dirty="0" err="1" smtClean="0"/>
              <a:t>ressure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55540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Large volume press </a:t>
            </a:r>
            <a:r>
              <a:rPr lang="en-US" dirty="0" smtClean="0"/>
              <a:t>(Multianvil)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051" y="951047"/>
            <a:ext cx="7178899" cy="434353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3904" y="4990720"/>
            <a:ext cx="585288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Highest pressure depends on assembly (smallest volume)</a:t>
            </a:r>
          </a:p>
          <a:p>
            <a:r>
              <a:rPr lang="en-US" b="1" dirty="0" smtClean="0"/>
              <a:t>and anvil material</a:t>
            </a:r>
            <a:endParaRPr 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273904" y="5878842"/>
            <a:ext cx="3732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White beam &amp; monochromatic beam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614414" y="4780308"/>
            <a:ext cx="152958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b="1" dirty="0"/>
              <a:t>a</a:t>
            </a:r>
            <a:r>
              <a:rPr lang="en-US" sz="1100" b="1" dirty="0" smtClean="0"/>
              <a:t>fter Y. Wang (2010)</a:t>
            </a:r>
            <a:endParaRPr lang="en-US" sz="11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124859" y="1441724"/>
            <a:ext cx="4187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Octahedron as complex sample chamber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73904" y="5540288"/>
            <a:ext cx="71084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Synthesis, stress-strain relations, most versatile in D-DIA modification 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283304" y="1857477"/>
            <a:ext cx="12041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WC or </a:t>
            </a:r>
          </a:p>
          <a:p>
            <a:pPr algn="ctr"/>
            <a:r>
              <a:rPr lang="en-US" sz="1200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synt</a:t>
            </a:r>
            <a:r>
              <a:rPr lang="en-US" sz="12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 diamond</a:t>
            </a:r>
            <a:endParaRPr lang="en-US" sz="1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54962" y="2588678"/>
            <a:ext cx="53251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anvil</a:t>
            </a:r>
            <a:endParaRPr lang="en-US" sz="1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36446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X-ray data collection schemes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="" xmlns:a16="http://schemas.microsoft.com/office/drawing/2014/main" id="{B3BBDECA-0418-41CA-812C-0BEB74DBC0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0613" y="817460"/>
            <a:ext cx="5483086" cy="479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1692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Source properties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2874067"/>
            <a:ext cx="4052246" cy="27417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24" y="1392088"/>
            <a:ext cx="1389662" cy="136688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928" y="4563232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White beam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3356777"/>
            <a:ext cx="18868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Monochromatic </a:t>
            </a:r>
          </a:p>
          <a:p>
            <a:r>
              <a:rPr lang="en-US" sz="1100" b="1" dirty="0"/>
              <a:t>beam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2121" y="992038"/>
            <a:ext cx="4238500" cy="357119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581518" y="4701734"/>
                <a:ext cx="4545988" cy="107721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Braggs law: 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θ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b="0" i="1" smtClean="0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func>
                  </m:oMath>
                </a14:m>
                <a:r>
                  <a:rPr lang="en-US" dirty="0" smtClean="0"/>
                  <a:t>; </a:t>
                </a:r>
                <a:r>
                  <a:rPr lang="en-US" dirty="0" smtClean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Energy:</a:t>
                </a:r>
                <a:r>
                  <a:rPr lang="en-US" dirty="0" smtClean="0"/>
                  <a:t>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𝐸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h𝑐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l-GR" i="1" smtClean="0">
                            <a:latin typeface="Cambria Math" panose="02040503050406030204" pitchFamily="18" charset="0"/>
                          </a:rPr>
                          <m:t>λ</m:t>
                        </m:r>
                      </m:den>
                    </m:f>
                  </m:oMath>
                </a14:m>
                <a:endParaRPr lang="en-US" dirty="0" smtClean="0"/>
              </a:p>
              <a:p>
                <a:endParaRPr lang="en-US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r>
                  <a:rPr lang="en-US" dirty="0" smtClean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Monochromatic X-rays: </a:t>
                </a:r>
                <a:r>
                  <a: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type m:val="skw"/>
                        <m:ctrlPr>
                          <a:rPr lang="en-US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𝐸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≈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</a:t>
                </a:r>
                <a:r>
                  <a:rPr lang="en-US" dirty="0" smtClean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Si (111)</a:t>
                </a:r>
                <a:endParaRPr lang="en-US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E=40keV –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i="1" dirty="0" smtClean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=4-8eV </a:t>
                </a:r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518" y="4701734"/>
                <a:ext cx="4545988" cy="1077218"/>
              </a:xfrm>
              <a:prstGeom prst="rect">
                <a:avLst/>
              </a:prstGeom>
              <a:blipFill rotWithShape="0">
                <a:blip r:embed="rId6"/>
                <a:stretch>
                  <a:fillRect l="-805" t="-32203" r="-6309" b="-282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31136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 principle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2874067"/>
            <a:ext cx="4052246" cy="27417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4582458" y="1073413"/>
            <a:ext cx="2421146" cy="20454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78962" y="1072023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 or Si</a:t>
            </a:r>
          </a:p>
          <a:p>
            <a:r>
              <a:rPr lang="en-US" b="1" dirty="0" smtClean="0"/>
              <a:t>based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824" y="2793473"/>
            <a:ext cx="3238929" cy="26286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4928" y="4563232"/>
            <a:ext cx="104868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smtClean="0"/>
              <a:t>White beam</a:t>
            </a:r>
          </a:p>
        </p:txBody>
      </p:sp>
      <p:sp>
        <p:nvSpPr>
          <p:cNvPr id="9" name="Rectangle 8"/>
          <p:cNvSpPr/>
          <p:nvPr/>
        </p:nvSpPr>
        <p:spPr>
          <a:xfrm>
            <a:off x="0" y="3356777"/>
            <a:ext cx="188689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100" b="1" dirty="0"/>
              <a:t>Monochromatic </a:t>
            </a:r>
          </a:p>
          <a:p>
            <a:r>
              <a:rPr lang="en-US" sz="1100" b="1" dirty="0"/>
              <a:t>beam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24" y="1392088"/>
            <a:ext cx="1389662" cy="136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79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800000">
            <a:off x="4582458" y="1073413"/>
            <a:ext cx="2421146" cy="204545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 principle – with point detector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2874067"/>
            <a:ext cx="4052246" cy="274173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78962" y="1072023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Ge or Si</a:t>
            </a:r>
          </a:p>
          <a:p>
            <a:r>
              <a:rPr lang="en-US" b="1" dirty="0" smtClean="0"/>
              <a:t>based</a:t>
            </a:r>
            <a:endParaRPr lang="en-US" b="1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4457270" y="3176319"/>
                <a:ext cx="3449983" cy="738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Can be used in </a:t>
                </a:r>
                <a:r>
                  <a:rPr lang="en-US" sz="1400" b="1" dirty="0" smtClean="0">
                    <a:solidFill>
                      <a:srgbClr val="FF0000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energy dispersive mode: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b="1" dirty="0" smtClean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White X-ray beam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b="1" dirty="0" smtClean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Fixed 2</a:t>
                </a:r>
                <a:r>
                  <a:rPr lang="el-GR" sz="1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θ</a:t>
                </a:r>
                <a:r>
                  <a:rPr lang="en-US" sz="1400" b="1" dirty="0" smtClean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400" b="1" dirty="0" smtClean="0"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Tahoma" panose="020B0604030504040204" pitchFamily="34" charset="0"/>
                  </a:rPr>
                  <a:t>angle </a:t>
                </a:r>
                <a14:m>
                  <m:oMath xmlns:m="http://schemas.openxmlformats.org/officeDocument/2006/math">
                    <m:r>
                      <a:rPr lang="en-US" sz="1400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sz="1400" i="1">
                        <a:latin typeface="Cambria Math" panose="02040503050406030204" pitchFamily="18" charset="0"/>
                      </a:rPr>
                      <m:t>𝑑</m:t>
                    </m:r>
                    <m:r>
                      <a:rPr lang="en-US" sz="1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func>
                      <m:funcPr>
                        <m:ctrlPr>
                          <a:rPr lang="en-US" sz="1400" i="1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400">
                            <a:latin typeface="Cambria Math" panose="02040503050406030204" pitchFamily="18" charset="0"/>
                          </a:rPr>
                          <m:t>sin</m:t>
                        </m:r>
                      </m:fName>
                      <m:e>
                        <m:sSub>
                          <m:sSubPr>
                            <m:ctrlPr>
                              <a:rPr lang="en-US" sz="1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l-GR" sz="1400" i="1">
                                <a:latin typeface="Cambria Math" panose="02040503050406030204" pitchFamily="18" charset="0"/>
                              </a:rPr>
                              <m:t>θ</m:t>
                            </m:r>
                          </m:e>
                          <m:sub>
                            <m:r>
                              <a:rPr lang="en-US" sz="14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sz="14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l-GR" sz="1400" i="1">
                            <a:latin typeface="Cambria Math" panose="02040503050406030204" pitchFamily="18" charset="0"/>
                          </a:rPr>
                          <m:t>λ</m:t>
                        </m:r>
                      </m:e>
                    </m:func>
                  </m:oMath>
                </a14:m>
                <a:endParaRPr lang="en-US" sz="14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270" y="3176319"/>
                <a:ext cx="3449983" cy="738664"/>
              </a:xfrm>
              <a:prstGeom prst="rect">
                <a:avLst/>
              </a:prstGeom>
              <a:blipFill rotWithShape="0">
                <a:blip r:embed="rId4"/>
                <a:stretch>
                  <a:fillRect l="-530" t="-1653" b="-82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457270" y="4021517"/>
                <a:ext cx="3618298" cy="26776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b="1" dirty="0" smtClean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Can be used in </a:t>
                </a:r>
                <a:r>
                  <a:rPr lang="en-US" sz="1400" b="1" dirty="0" smtClean="0">
                    <a:solidFill>
                      <a:srgbClr val="FF0000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monochromatic  mode: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b="1" dirty="0" smtClean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Monochromatic beam</a:t>
                </a:r>
                <a:endParaRPr lang="en-US" sz="14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400" b="1" dirty="0" smtClean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Scanning </a:t>
                </a:r>
                <a:r>
                  <a:rPr lang="en-US" sz="1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2</a:t>
                </a:r>
                <a:r>
                  <a:rPr lang="el-GR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θ</a:t>
                </a:r>
                <a:r>
                  <a:rPr lang="en-US" sz="1400" b="1" dirty="0">
                    <a:latin typeface="Tahoma" panose="020B0604030504040204" pitchFamily="34" charset="0"/>
                    <a:ea typeface="Tahoma" panose="020B0604030504040204" pitchFamily="34" charset="0"/>
                    <a:cs typeface="Tahoma" panose="020B0604030504040204" pitchFamily="34" charset="0"/>
                  </a:rPr>
                  <a:t> </a:t>
                </a:r>
                <a:r>
                  <a:rPr lang="en-US" sz="1400" b="1" dirty="0" smtClean="0"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Tahoma" panose="020B0604030504040204" pitchFamily="34" charset="0"/>
                  </a:rPr>
                  <a:t>angle or any other </a:t>
                </a:r>
                <a:r>
                  <a:rPr lang="en-US" sz="1400" b="1" dirty="0" smtClean="0"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Tahoma" panose="020B0604030504040204" pitchFamily="34" charset="0"/>
                  </a:rPr>
                  <a:t>angle</a:t>
                </a:r>
              </a:p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400" i="1">
                          <a:latin typeface="Cambria Math" panose="02040503050406030204" pitchFamily="18" charset="0"/>
                        </a:rPr>
                        <m:t>2</m:t>
                      </m:r>
                      <m:r>
                        <a:rPr lang="en-US" sz="1400" i="1">
                          <a:latin typeface="Cambria Math" panose="02040503050406030204" pitchFamily="18" charset="0"/>
                        </a:rPr>
                        <m:t>𝑑</m:t>
                      </m:r>
                      <m:r>
                        <a:rPr lang="en-US" sz="1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func>
                        <m:funcPr>
                          <m:ctrlPr>
                            <a:rPr lang="en-US" sz="1400" i="1"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sz="1400">
                              <a:latin typeface="Cambria Math" panose="02040503050406030204" pitchFamily="18" charset="0"/>
                            </a:rPr>
                            <m:t>sin</m:t>
                          </m:r>
                        </m:fName>
                        <m:e>
                          <m:r>
                            <m:rPr>
                              <m:sty m:val="p"/>
                            </m:rPr>
                            <a:rPr lang="el-GR" sz="1400" i="1" smtClean="0">
                              <a:latin typeface="Cambria Math" panose="02040503050406030204" pitchFamily="18" charset="0"/>
                            </a:rPr>
                            <m:t>θ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𝑛</m:t>
                          </m:r>
                          <m:r>
                            <a:rPr lang="en-US" sz="1400" i="1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140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l-GR" sz="1400" i="1">
                                  <a:latin typeface="Cambria Math" panose="02040503050406030204" pitchFamily="18" charset="0"/>
                                </a:rPr>
                                <m:t>λ</m:t>
                              </m:r>
                            </m:e>
                            <m:sub>
                              <m:r>
                                <a:rPr lang="en-US" sz="14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func>
                    </m:oMath>
                  </m:oMathPara>
                </a14:m>
                <a:endParaRPr lang="en-US" sz="1400" b="1" dirty="0" smtClean="0">
                  <a:latin typeface="Adobe Gothic Std B" panose="020B0800000000000000" pitchFamily="34" charset="-128"/>
                  <a:ea typeface="Adobe Gothic Std B" panose="020B0800000000000000" pitchFamily="34" charset="-128"/>
                  <a:cs typeface="Tahoma" panose="020B060403050404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endParaRPr lang="en-US" sz="1400" b="1" dirty="0">
                  <a:latin typeface="Adobe Gothic Std B" panose="020B0800000000000000" pitchFamily="34" charset="-128"/>
                  <a:ea typeface="Adobe Gothic Std B" panose="020B0800000000000000" pitchFamily="34" charset="-128"/>
                  <a:cs typeface="Tahoma" panose="020B0604030504040204" pitchFamily="34" charset="0"/>
                </a:endParaRPr>
              </a:p>
              <a:p>
                <a:r>
                  <a:rPr lang="en-US" sz="1400" b="1" dirty="0" smtClean="0"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Tahoma" panose="020B0604030504040204" pitchFamily="34" charset="0"/>
                  </a:rPr>
                  <a:t>Signal accuracy or resolution is controlled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Tahoma" panose="020B0604030504040204" pitchFamily="34" charset="0"/>
                  </a:rPr>
                  <a:t>Source </a:t>
                </a:r>
                <a:r>
                  <a:rPr lang="en-US" sz="1400" b="1" dirty="0" err="1" smtClean="0"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Tahoma" panose="020B0604030504040204" pitchFamily="34" charset="0"/>
                  </a:rPr>
                  <a:t>size+</a:t>
                </a:r>
                <a:r>
                  <a:rPr lang="en-US" sz="1400" b="1" dirty="0" err="1" smtClean="0"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Tahoma" panose="020B0604030504040204" pitchFamily="34" charset="0"/>
                  </a:rPr>
                  <a:t>Energy</a:t>
                </a:r>
                <a:endParaRPr lang="en-US" sz="1400" b="1" dirty="0" smtClean="0">
                  <a:latin typeface="Adobe Gothic Std B" panose="020B0800000000000000" pitchFamily="34" charset="-128"/>
                  <a:ea typeface="Adobe Gothic Std B" panose="020B0800000000000000" pitchFamily="34" charset="-128"/>
                  <a:cs typeface="Tahoma" panose="020B0604030504040204" pitchFamily="34" charset="0"/>
                </a:endParaRPr>
              </a:p>
              <a:p>
                <a:pPr marL="285750" indent="-285750">
                  <a:buFontTx/>
                  <a:buChar char="-"/>
                </a:pPr>
                <a:r>
                  <a:rPr lang="en-US" sz="1400" b="1" dirty="0" smtClean="0"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Tahoma" panose="020B0604030504040204" pitchFamily="34" charset="0"/>
                  </a:rPr>
                  <a:t>Distance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b="1" dirty="0" smtClean="0"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Tahoma" panose="020B0604030504040204" pitchFamily="34" charset="0"/>
                  </a:rPr>
                  <a:t>Angular </a:t>
                </a:r>
                <a:r>
                  <a:rPr lang="en-US" sz="1400" b="1" dirty="0" smtClean="0"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Tahoma" panose="020B0604030504040204" pitchFamily="34" charset="0"/>
                  </a:rPr>
                  <a:t>step size</a:t>
                </a:r>
              </a:p>
              <a:p>
                <a:pPr marL="285750" indent="-285750">
                  <a:buFontTx/>
                  <a:buChar char="-"/>
                </a:pPr>
                <a:r>
                  <a:rPr lang="en-US" sz="1400" b="1" dirty="0" smtClean="0"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Tahoma" panose="020B0604030504040204" pitchFamily="34" charset="0"/>
                  </a:rPr>
                  <a:t>Slit opening</a:t>
                </a:r>
                <a:endParaRPr lang="en-US" sz="14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endParaRPr lang="en-US" sz="1400" b="1" dirty="0" smtClean="0">
                  <a:solidFill>
                    <a:srgbClr val="FF0000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endParaRPr lang="en-US" sz="1400" b="1" dirty="0">
                  <a:solidFill>
                    <a:srgbClr val="FF0000"/>
                  </a:solidFill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7270" y="4021517"/>
                <a:ext cx="3618298" cy="2677656"/>
              </a:xfrm>
              <a:prstGeom prst="rect">
                <a:avLst/>
              </a:prstGeom>
              <a:blipFill rotWithShape="0">
                <a:blip r:embed="rId5"/>
                <a:stretch>
                  <a:fillRect l="-505" t="-4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TextBox 10"/>
          <p:cNvSpPr txBox="1"/>
          <p:nvPr/>
        </p:nvSpPr>
        <p:spPr>
          <a:xfrm>
            <a:off x="4160905" y="1679950"/>
            <a:ext cx="5966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slits</a:t>
            </a:r>
            <a:endParaRPr lang="en-US" b="1" dirty="0"/>
          </a:p>
        </p:txBody>
      </p:sp>
      <p:cxnSp>
        <p:nvCxnSpPr>
          <p:cNvPr id="13" name="Straight Arrow Connector 12"/>
          <p:cNvCxnSpPr/>
          <p:nvPr/>
        </p:nvCxnSpPr>
        <p:spPr bwMode="auto">
          <a:xfrm>
            <a:off x="4684145" y="1906439"/>
            <a:ext cx="313371" cy="9481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8" name="Picture 17"/>
          <p:cNvPicPr>
            <a:picLocks noChangeAspect="1"/>
          </p:cNvPicPr>
          <p:nvPr/>
        </p:nvPicPr>
        <p:blipFill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24" y="1392088"/>
            <a:ext cx="1389662" cy="136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64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Detection principle – with 1D/2D detector arrays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2874067"/>
            <a:ext cx="4052246" cy="274173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9824" y="2793473"/>
            <a:ext cx="3238929" cy="26286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03586" y="921366"/>
            <a:ext cx="6348213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Slowly replace point detectors for </a:t>
            </a:r>
            <a:r>
              <a:rPr lang="en-US" b="1" dirty="0" smtClean="0">
                <a:solidFill>
                  <a:srgbClr val="FF0000"/>
                </a:solidFill>
              </a:rPr>
              <a:t>monochromatic</a:t>
            </a:r>
            <a:r>
              <a:rPr lang="en-US" b="1" dirty="0" smtClean="0"/>
              <a:t> applications</a:t>
            </a:r>
          </a:p>
          <a:p>
            <a:r>
              <a:rPr lang="en-US" b="1" dirty="0" smtClean="0"/>
              <a:t>Area collection is faster then point by point collection</a:t>
            </a:r>
          </a:p>
          <a:p>
            <a:r>
              <a:rPr lang="en-US" b="1" dirty="0" smtClean="0"/>
              <a:t>2D signal collection </a:t>
            </a:r>
            <a:r>
              <a:rPr lang="en-US" b="1" dirty="0" smtClean="0"/>
              <a:t>+ higher </a:t>
            </a:r>
            <a:r>
              <a:rPr lang="en-US" b="1" dirty="0" smtClean="0"/>
              <a:t>and higher detection efficiency</a:t>
            </a:r>
          </a:p>
          <a:p>
            <a:r>
              <a:rPr lang="en-US" b="1" dirty="0"/>
              <a:t>Resolution is controlled </a:t>
            </a:r>
            <a:r>
              <a:rPr lang="en-US" b="1" dirty="0" smtClean="0"/>
              <a:t>by:</a:t>
            </a:r>
          </a:p>
          <a:p>
            <a:pPr marL="742950" lvl="1" indent="-285750">
              <a:buFontTx/>
              <a:buChar char="-"/>
            </a:pPr>
            <a:r>
              <a:rPr lang="en-US" b="1" dirty="0" err="1" smtClean="0"/>
              <a:t>Energy+Focusing</a:t>
            </a:r>
            <a:endParaRPr lang="en-US" b="1" dirty="0" smtClean="0"/>
          </a:p>
          <a:p>
            <a:pPr marL="742950" lvl="1" indent="-285750">
              <a:buFontTx/>
              <a:buChar char="-"/>
            </a:pPr>
            <a:r>
              <a:rPr lang="en-US" b="1" dirty="0" smtClean="0"/>
              <a:t>Distance</a:t>
            </a:r>
          </a:p>
          <a:p>
            <a:pPr marL="742950" lvl="1" indent="-285750">
              <a:buFontTx/>
              <a:buChar char="-"/>
            </a:pPr>
            <a:r>
              <a:rPr lang="en-US" b="1" dirty="0" smtClean="0"/>
              <a:t>Pixel size</a:t>
            </a:r>
          </a:p>
          <a:p>
            <a:pPr marL="285750" indent="-285750">
              <a:buFontTx/>
              <a:buChar char="-"/>
            </a:pPr>
            <a:endParaRPr lang="en-US" b="1" dirty="0" smtClean="0"/>
          </a:p>
          <a:p>
            <a:pPr marL="285750" indent="-285750">
              <a:buFontTx/>
              <a:buChar char="-"/>
            </a:pP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4924722" y="5465304"/>
            <a:ext cx="399403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Image plate, CCD, Flat panel, </a:t>
            </a:r>
          </a:p>
          <a:p>
            <a:r>
              <a:rPr lang="en-US" b="1" dirty="0" smtClean="0"/>
              <a:t>CMOS single photon counting panels</a:t>
            </a:r>
            <a:endParaRPr lang="en-US" b="1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924" y="1392088"/>
            <a:ext cx="1389662" cy="136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8756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Detection principle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139351" y="2173857"/>
            <a:ext cx="4710022" cy="2198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36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What is better: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sz="36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Area detector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sz="3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Point </a:t>
            </a:r>
            <a:r>
              <a:rPr lang="en-US" sz="36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detector</a:t>
            </a:r>
            <a:endParaRPr lang="en-US" sz="36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845834" y="2153275"/>
            <a:ext cx="494581" cy="22190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15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?</a:t>
            </a:r>
            <a:endParaRPr lang="en-US" sz="11500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08463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DAC experiment (monochromatic beam)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4161" y="2053733"/>
            <a:ext cx="6418052" cy="401811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875775"/>
            <a:ext cx="3726611" cy="4413007"/>
          </a:xfrm>
          <a:prstGeom prst="rect">
            <a:avLst/>
          </a:prstGeom>
        </p:spPr>
      </p:pic>
      <p:cxnSp>
        <p:nvCxnSpPr>
          <p:cNvPr id="5" name="Straight Arrow Connector 4"/>
          <p:cNvCxnSpPr/>
          <p:nvPr/>
        </p:nvCxnSpPr>
        <p:spPr bwMode="auto">
          <a:xfrm flipH="1" flipV="1">
            <a:off x="8701483" y="3605768"/>
            <a:ext cx="269989" cy="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Arrow Connector 11"/>
          <p:cNvCxnSpPr/>
          <p:nvPr/>
        </p:nvCxnSpPr>
        <p:spPr bwMode="auto">
          <a:xfrm flipH="1" flipV="1">
            <a:off x="5272815" y="3623020"/>
            <a:ext cx="269989" cy="74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877777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081" y="1337094"/>
            <a:ext cx="7629400" cy="452886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Typical Multi-Anvil experiment (white beam)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6142008" y="5865962"/>
            <a:ext cx="183293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  <a:r>
              <a:rPr lang="en-US" dirty="0" smtClean="0"/>
              <a:t>fter Wang (2010)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0164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Multi-Anvil experiment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1153618" y="1043321"/>
            <a:ext cx="7102614" cy="5143500"/>
            <a:chOff x="215929" y="934888"/>
            <a:chExt cx="7102614" cy="5143500"/>
          </a:xfrm>
        </p:grpSpPr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5929" y="934888"/>
              <a:ext cx="4657725" cy="5143500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 flipH="1">
              <a:off x="5117779" y="2427178"/>
              <a:ext cx="2200764" cy="10525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SPEED-1500, a 6/8 system at </a:t>
              </a:r>
              <a:r>
                <a:rPr lang="en-US" dirty="0" smtClean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SPring-8 (Spring-8 website)</a:t>
              </a:r>
              <a:endPara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cxnSp>
        <p:nvCxnSpPr>
          <p:cNvPr id="7" name="Straight Arrow Connector 6"/>
          <p:cNvCxnSpPr/>
          <p:nvPr/>
        </p:nvCxnSpPr>
        <p:spPr bwMode="auto">
          <a:xfrm>
            <a:off x="3443661" y="3424686"/>
            <a:ext cx="77637" cy="90570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95177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5916D0-F736-4E21-A557-A5142BBA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110937"/>
            <a:ext cx="8520113" cy="544512"/>
          </a:xfrm>
        </p:spPr>
        <p:txBody>
          <a:bodyPr/>
          <a:lstStyle/>
          <a:p>
            <a:r>
              <a:rPr lang="en-US" dirty="0"/>
              <a:t>Extreme high pressure P-V-T-t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3A47ECF-76B2-4B3A-A8A9-84D117583938}"/>
              </a:ext>
            </a:extLst>
          </p:cNvPr>
          <p:cNvSpPr/>
          <p:nvPr/>
        </p:nvSpPr>
        <p:spPr bwMode="auto">
          <a:xfrm>
            <a:off x="0" y="807869"/>
            <a:ext cx="5069150" cy="6050131"/>
          </a:xfrm>
          <a:prstGeom prst="rect">
            <a:avLst/>
          </a:prstGeom>
          <a:solidFill>
            <a:schemeClr val="tx2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ECC855E-5536-4F63-8826-57F8045DE375}"/>
              </a:ext>
            </a:extLst>
          </p:cNvPr>
          <p:cNvSpPr txBox="1">
            <a:spLocks/>
          </p:cNvSpPr>
          <p:nvPr/>
        </p:nvSpPr>
        <p:spPr bwMode="auto">
          <a:xfrm>
            <a:off x="359261" y="1755878"/>
            <a:ext cx="4964408" cy="205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342900" indent="-342900"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dirty="0">
                <a:solidFill>
                  <a:schemeClr val="tx1"/>
                </a:solidFill>
              </a:rPr>
              <a:t>specific states of matter</a:t>
            </a:r>
          </a:p>
          <a:p>
            <a:pPr marL="342900" indent="-342900"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dirty="0">
                <a:solidFill>
                  <a:schemeClr val="tx1"/>
                </a:solidFill>
              </a:rPr>
              <a:t>phase equilibria</a:t>
            </a:r>
          </a:p>
          <a:p>
            <a:pPr marL="342900" indent="-342900"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dirty="0">
                <a:solidFill>
                  <a:schemeClr val="tx1"/>
                </a:solidFill>
              </a:rPr>
              <a:t>fundamental materials</a:t>
            </a:r>
          </a:p>
          <a:p>
            <a:pPr marL="342900" indent="-342900"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dirty="0">
                <a:solidFill>
                  <a:schemeClr val="tx1"/>
                </a:solidFill>
              </a:rPr>
              <a:t>applied materials</a:t>
            </a:r>
          </a:p>
          <a:p>
            <a:pPr>
              <a:buClr>
                <a:srgbClr val="FFC000"/>
              </a:buClr>
              <a:buSzPct val="120000"/>
            </a:pPr>
            <a:endParaRPr lang="en-US" dirty="0">
              <a:solidFill>
                <a:schemeClr val="tx1"/>
              </a:solidFill>
            </a:endParaRPr>
          </a:p>
          <a:p>
            <a:pPr eaLnBrk="1" hangingPunct="1">
              <a:buFontTx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3590769-709E-4D01-A3C1-6BF3A2C1C2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669" y="1365261"/>
            <a:ext cx="3582587" cy="30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914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32" r="6383"/>
          <a:stretch/>
        </p:blipFill>
        <p:spPr>
          <a:xfrm>
            <a:off x="204185" y="957026"/>
            <a:ext cx="3657601" cy="317919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Typical Multi-Anvil experiment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026" y="4301578"/>
            <a:ext cx="1858221" cy="233776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621" y="1358283"/>
            <a:ext cx="5317379" cy="398803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 bwMode="auto">
          <a:xfrm>
            <a:off x="1995119" y="2058353"/>
            <a:ext cx="0" cy="876972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/>
          <p:cNvSpPr txBox="1"/>
          <p:nvPr/>
        </p:nvSpPr>
        <p:spPr>
          <a:xfrm>
            <a:off x="2061062" y="2261339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X-ray</a:t>
            </a:r>
            <a:endParaRPr lang="en-US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861785" y="5220020"/>
            <a:ext cx="4882719" cy="7325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38ton - 20 MN (</a:t>
            </a:r>
            <a:r>
              <a:rPr lang="en-US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Voggenreiter</a:t>
            </a:r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site)</a:t>
            </a:r>
          </a:p>
          <a:p>
            <a:pPr>
              <a:lnSpc>
                <a:spcPct val="130000"/>
              </a:lnSpc>
            </a:pPr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similar to one installed at ID06 (ESRF)</a:t>
            </a:r>
          </a:p>
        </p:txBody>
      </p:sp>
    </p:spTree>
    <p:extLst>
      <p:ext uri="{BB962C8B-B14F-4D97-AF65-F5344CB8AC3E}">
        <p14:creationId xmlns:p14="http://schemas.microsoft.com/office/powerpoint/2010/main" val="218099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Shock compression environments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326" y="1069490"/>
            <a:ext cx="5868209" cy="51320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0713" y="1069490"/>
            <a:ext cx="2696744" cy="249871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824254" y="3731336"/>
            <a:ext cx="3429545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Maximal available pressure on iron during underground nuclear tests</a:t>
            </a:r>
            <a:endParaRPr lang="en-US" sz="11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1330" y="2191109"/>
                <a:ext cx="24268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smtClean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Stationary shock wave:</a:t>
                </a:r>
              </a:p>
              <a:p>
                <a:r>
                  <a:rPr lang="en-US" dirty="0" smtClean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Shock with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𝑐𝑜𝑛𝑠𝑡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330" y="2191109"/>
                <a:ext cx="2426818" cy="584775"/>
              </a:xfrm>
              <a:prstGeom prst="rect">
                <a:avLst/>
              </a:prstGeom>
              <a:blipFill rotWithShape="0">
                <a:blip r:embed="rId4"/>
                <a:stretch>
                  <a:fillRect l="-1256" t="-3125" b="-125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4552156" y="4232203"/>
            <a:ext cx="105349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2-6x10-60mm</a:t>
            </a:r>
            <a:endParaRPr lang="en-US" sz="105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1505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Shock compression environments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8147"/>
            <a:ext cx="5252319" cy="487957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405200" y="1198250"/>
            <a:ext cx="15616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Light gas guns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9833" y="1580070"/>
            <a:ext cx="3252380" cy="2298211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81683" y="4339087"/>
            <a:ext cx="37753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Fire projectile, hit target, create shock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547095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Shock compression environments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928" y="1149664"/>
            <a:ext cx="3313434" cy="48715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2891" y="814701"/>
            <a:ext cx="2716929" cy="540112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297013" y="2710885"/>
            <a:ext cx="11624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</a:t>
            </a:r>
            <a:r>
              <a:rPr lang="en-US" dirty="0" smtClean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 vacuum</a:t>
            </a:r>
            <a:endParaRPr lang="en-US" dirty="0">
              <a:solidFill>
                <a:schemeClr val="bg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5807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FB4E4722-FE6E-4C43-BB47-628ADA01E5ED}"/>
              </a:ext>
            </a:extLst>
          </p:cNvPr>
          <p:cNvSpPr/>
          <p:nvPr/>
        </p:nvSpPr>
        <p:spPr bwMode="auto">
          <a:xfrm flipH="1">
            <a:off x="6297281" y="807869"/>
            <a:ext cx="2846717" cy="5102660"/>
          </a:xfrm>
          <a:prstGeom prst="rect">
            <a:avLst/>
          </a:prstGeom>
          <a:solidFill>
            <a:schemeClr val="tx2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050554"/>
            <a:ext cx="5644013" cy="357521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Shock compression environments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55886" y="4833311"/>
            <a:ext cx="588812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Usage of X-ray free electron laser is a must for such studies:</a:t>
            </a:r>
          </a:p>
          <a:p>
            <a:pPr algn="ctr"/>
            <a:r>
              <a:rPr 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extreme time resolution</a:t>
            </a:r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 </a:t>
            </a:r>
            <a:r>
              <a:rPr 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extreme pulse intensity</a:t>
            </a:r>
          </a:p>
          <a:p>
            <a:pPr algn="ctr"/>
            <a:endParaRPr lang="en-US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algn="ctr"/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High temperature is a by product of shock compression.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704714" y="1635879"/>
            <a:ext cx="2031851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VISAR</a:t>
            </a:r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records reflectivity change on a back of a target as a function of time</a:t>
            </a:r>
          </a:p>
          <a:p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Detects shock propagation time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929525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Classification of compression experiments</a:t>
            </a:r>
            <a:endParaRPr 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A67406F-4935-412F-82B4-95699940A860}"/>
              </a:ext>
            </a:extLst>
          </p:cNvPr>
          <p:cNvSpPr/>
          <p:nvPr/>
        </p:nvSpPr>
        <p:spPr bwMode="auto">
          <a:xfrm>
            <a:off x="843378" y="1477273"/>
            <a:ext cx="3250758" cy="45959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By volume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843378" y="2058163"/>
            <a:ext cx="3250758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Small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volume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5BA2FB7-2618-4117-9B65-D19466FF0DF2}"/>
              </a:ext>
            </a:extLst>
          </p:cNvPr>
          <p:cNvSpPr/>
          <p:nvPr/>
        </p:nvSpPr>
        <p:spPr bwMode="auto">
          <a:xfrm>
            <a:off x="4690758" y="2074990"/>
            <a:ext cx="3577703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Static</a:t>
            </a:r>
            <a:r>
              <a:rPr kumimoji="0" lang="en-US" sz="1800" b="0" i="0" u="none" strike="noStrike" cap="none" normalizeH="0" dirty="0" smtClean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compression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101E60B-C879-4AFB-B7FB-1C41AFB6EA3F}"/>
              </a:ext>
            </a:extLst>
          </p:cNvPr>
          <p:cNvSpPr/>
          <p:nvPr/>
        </p:nvSpPr>
        <p:spPr bwMode="auto">
          <a:xfrm>
            <a:off x="4690759" y="1477272"/>
            <a:ext cx="3577702" cy="4595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By compression rate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690758" y="2616288"/>
            <a:ext cx="3577703" cy="1575841"/>
            <a:chOff x="4690758" y="2616288"/>
            <a:chExt cx="3577703" cy="1575841"/>
          </a:xfrm>
        </p:grpSpPr>
        <p:sp>
          <p:nvSpPr>
            <p:cNvPr id="7" name="Rectangle 6">
              <a:extLst>
                <a:ext uri="{FF2B5EF4-FFF2-40B4-BE49-F238E27FC236}">
                  <a16:creationId xmlns="" xmlns:a16="http://schemas.microsoft.com/office/drawing/2014/main" id="{090AE4F9-69AA-4337-B8A0-1D3A79CA3B7D}"/>
                </a:ext>
              </a:extLst>
            </p:cNvPr>
            <p:cNvSpPr/>
            <p:nvPr/>
          </p:nvSpPr>
          <p:spPr bwMode="auto">
            <a:xfrm>
              <a:off x="4690758" y="2616288"/>
              <a:ext cx="3577703" cy="45959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800" dirty="0" smtClean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Dynamic compression</a:t>
              </a:r>
              <a:endPara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="" xmlns:a16="http://schemas.microsoft.com/office/drawing/2014/main" id="{090AE4F9-69AA-4337-B8A0-1D3A79CA3B7D}"/>
                </a:ext>
              </a:extLst>
            </p:cNvPr>
            <p:cNvSpPr/>
            <p:nvPr/>
          </p:nvSpPr>
          <p:spPr bwMode="auto">
            <a:xfrm>
              <a:off x="5017703" y="3174413"/>
              <a:ext cx="3250758" cy="45959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800" dirty="0" smtClean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Based on static compression</a:t>
              </a:r>
              <a:endPara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="" xmlns:a16="http://schemas.microsoft.com/office/drawing/2014/main" id="{090AE4F9-69AA-4337-B8A0-1D3A79CA3B7D}"/>
                </a:ext>
              </a:extLst>
            </p:cNvPr>
            <p:cNvSpPr/>
            <p:nvPr/>
          </p:nvSpPr>
          <p:spPr bwMode="auto">
            <a:xfrm>
              <a:off x="5017703" y="3732538"/>
              <a:ext cx="3250758" cy="45959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8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Based on shock compression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090AE4F9-69AA-4337-B8A0-1D3A79CA3B7D}"/>
              </a:ext>
            </a:extLst>
          </p:cNvPr>
          <p:cNvSpPr/>
          <p:nvPr/>
        </p:nvSpPr>
        <p:spPr bwMode="auto">
          <a:xfrm>
            <a:off x="1130060" y="2611118"/>
            <a:ext cx="2964076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DAC – dia. </a:t>
            </a: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</a:t>
            </a:r>
            <a:r>
              <a:rPr lang="en-US" sz="1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nvil cell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43378" y="3164072"/>
            <a:ext cx="3250758" cy="2118455"/>
            <a:chOff x="843378" y="3164072"/>
            <a:chExt cx="3250758" cy="2118455"/>
          </a:xfrm>
        </p:grpSpPr>
        <p:sp>
          <p:nvSpPr>
            <p:cNvPr id="5" name="Rectangle 4">
              <a:extLst>
                <a:ext uri="{FF2B5EF4-FFF2-40B4-BE49-F238E27FC236}">
                  <a16:creationId xmlns="" xmlns:a16="http://schemas.microsoft.com/office/drawing/2014/main" id="{31BE5974-8477-471B-80E5-86F9A6C62503}"/>
                </a:ext>
              </a:extLst>
            </p:cNvPr>
            <p:cNvSpPr/>
            <p:nvPr/>
          </p:nvSpPr>
          <p:spPr bwMode="auto">
            <a:xfrm>
              <a:off x="843378" y="3164072"/>
              <a:ext cx="3250758" cy="45959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effectLst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Large volume</a:t>
              </a:r>
              <a:endPara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="" xmlns:a16="http://schemas.microsoft.com/office/drawing/2014/main" id="{31BE5974-8477-471B-80E5-86F9A6C62503}"/>
                </a:ext>
              </a:extLst>
            </p:cNvPr>
            <p:cNvSpPr/>
            <p:nvPr/>
          </p:nvSpPr>
          <p:spPr bwMode="auto">
            <a:xfrm>
              <a:off x="1130060" y="4269981"/>
              <a:ext cx="2964076" cy="45959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effectLst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Paris</a:t>
              </a:r>
              <a:r>
                <a:rPr lang="en-US" sz="1800" dirty="0" smtClean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-Edinburgh press</a:t>
              </a:r>
              <a:endPara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="" xmlns:a16="http://schemas.microsoft.com/office/drawing/2014/main" id="{31BE5974-8477-471B-80E5-86F9A6C62503}"/>
                </a:ext>
              </a:extLst>
            </p:cNvPr>
            <p:cNvSpPr/>
            <p:nvPr/>
          </p:nvSpPr>
          <p:spPr bwMode="auto">
            <a:xfrm>
              <a:off x="1130060" y="3717026"/>
              <a:ext cx="2964076" cy="45959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800" b="0" i="0" u="none" strike="noStrike" cap="none" normalizeH="0" baseline="0" dirty="0" err="1" smtClean="0">
                  <a:ln>
                    <a:noFill/>
                  </a:ln>
                  <a:effectLst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Drickhamer</a:t>
              </a: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effectLst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 press</a:t>
              </a:r>
              <a:endPara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="" xmlns:a16="http://schemas.microsoft.com/office/drawing/2014/main" id="{31BE5974-8477-471B-80E5-86F9A6C62503}"/>
                </a:ext>
              </a:extLst>
            </p:cNvPr>
            <p:cNvSpPr/>
            <p:nvPr/>
          </p:nvSpPr>
          <p:spPr bwMode="auto">
            <a:xfrm>
              <a:off x="1130060" y="4822936"/>
              <a:ext cx="2964076" cy="45959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effectLst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Multi-anvil press</a:t>
              </a:r>
              <a:endPara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="" xmlns:a16="http://schemas.microsoft.com/office/drawing/2014/main" id="{03590769-709E-4D01-A3C1-6BF3A2C1C2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73" y="4333050"/>
            <a:ext cx="2200725" cy="1898954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843378" y="2058162"/>
            <a:ext cx="3250758" cy="1012546"/>
            <a:chOff x="843378" y="2058162"/>
            <a:chExt cx="3250758" cy="1012546"/>
          </a:xfrm>
        </p:grpSpPr>
        <p:sp>
          <p:nvSpPr>
            <p:cNvPr id="26" name="Rectangle 25">
              <a:extLst>
                <a:ext uri="{FF2B5EF4-FFF2-40B4-BE49-F238E27FC236}">
                  <a16:creationId xmlns="" xmlns:a16="http://schemas.microsoft.com/office/drawing/2014/main" id="{1AB0B95F-60F7-4644-8FF3-B0AB7B951351}"/>
                </a:ext>
              </a:extLst>
            </p:cNvPr>
            <p:cNvSpPr/>
            <p:nvPr/>
          </p:nvSpPr>
          <p:spPr bwMode="auto">
            <a:xfrm>
              <a:off x="843378" y="2058162"/>
              <a:ext cx="3250758" cy="45959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800" b="0" i="0" u="none" strike="noStrike" cap="none" normalizeH="0" baseline="0" dirty="0" smtClean="0">
                  <a:ln>
                    <a:noFill/>
                  </a:ln>
                  <a:effectLst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Small</a:t>
              </a:r>
              <a:r>
                <a:rPr kumimoji="0" lang="en-US" sz="1800" b="0" i="0" u="none" strike="noStrike" cap="none" normalizeH="0" dirty="0" smtClean="0">
                  <a:ln>
                    <a:noFill/>
                  </a:ln>
                  <a:effectLst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 volume</a:t>
              </a:r>
              <a:endPara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="" xmlns:a16="http://schemas.microsoft.com/office/drawing/2014/main" id="{090AE4F9-69AA-4337-B8A0-1D3A79CA3B7D}"/>
                </a:ext>
              </a:extLst>
            </p:cNvPr>
            <p:cNvSpPr/>
            <p:nvPr/>
          </p:nvSpPr>
          <p:spPr bwMode="auto">
            <a:xfrm>
              <a:off x="1130060" y="2611117"/>
              <a:ext cx="2964076" cy="45959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800" dirty="0" smtClean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DAC – dia. </a:t>
              </a:r>
              <a:r>
                <a:rPr lang="en-US" sz="18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a</a:t>
              </a:r>
              <a:r>
                <a:rPr lang="en-US" sz="1800" dirty="0" smtClean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nvil cell</a:t>
              </a:r>
              <a:endPara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436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2" y="1357312"/>
            <a:ext cx="4143375" cy="4143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1483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2" y="1357312"/>
            <a:ext cx="4143375" cy="4143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8549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2" y="1357312"/>
            <a:ext cx="4143375" cy="4143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2831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2" y="1357312"/>
            <a:ext cx="4143375" cy="4143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549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0312" y="1357312"/>
            <a:ext cx="4143375" cy="41433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Compression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3270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DESY_Vortrag_3-1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00A5EB"/>
      </a:accent1>
      <a:accent2>
        <a:srgbClr val="F28E00"/>
      </a:accent2>
      <a:accent3>
        <a:srgbClr val="FFFFFF"/>
      </a:accent3>
      <a:accent4>
        <a:srgbClr val="000000"/>
      </a:accent4>
      <a:accent5>
        <a:srgbClr val="AACFF3"/>
      </a:accent5>
      <a:accent6>
        <a:srgbClr val="DB8000"/>
      </a:accent6>
      <a:hlink>
        <a:srgbClr val="00A5EB"/>
      </a:hlink>
      <a:folHlink>
        <a:srgbClr val="808080"/>
      </a:folHlink>
    </a:clrScheme>
    <a:fontScheme name="2_DESY_Vortrag_3-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00A5EB"/>
      </a:accent1>
      <a:accent2>
        <a:srgbClr val="F28E00"/>
      </a:accent2>
      <a:accent3>
        <a:srgbClr val="FFFFFF"/>
      </a:accent3>
      <a:accent4>
        <a:srgbClr val="000000"/>
      </a:accent4>
      <a:accent5>
        <a:srgbClr val="AACFF3"/>
      </a:accent5>
      <a:accent6>
        <a:srgbClr val="DB8000"/>
      </a:accent6>
      <a:hlink>
        <a:srgbClr val="00A5EB"/>
      </a:hlink>
      <a:folHlink>
        <a:srgbClr val="80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1489</TotalTime>
  <Pages>0</Pages>
  <Words>639</Words>
  <Characters>0</Characters>
  <Application>Microsoft Office PowerPoint</Application>
  <DocSecurity>0</DocSecurity>
  <PresentationFormat>On-screen Show (4:3)</PresentationFormat>
  <Lines>0</Lines>
  <Paragraphs>170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2" baseType="lpstr">
      <vt:lpstr>Adobe Gothic Std B</vt:lpstr>
      <vt:lpstr>SimSun</vt:lpstr>
      <vt:lpstr>Arial</vt:lpstr>
      <vt:lpstr>Arial Black</vt:lpstr>
      <vt:lpstr>Cambria Math</vt:lpstr>
      <vt:lpstr>Tahoma</vt:lpstr>
      <vt:lpstr>Wingdings</vt:lpstr>
      <vt:lpstr>2_DESY_Vortrag_3-1</vt:lpstr>
      <vt:lpstr>X-ray diffraction at extreme conditions: tools and practice</vt:lpstr>
      <vt:lpstr>PowerPoint Presentation</vt:lpstr>
      <vt:lpstr>Extreme high pressure P-V-T-t</vt:lpstr>
      <vt:lpstr>Classification of compression experiments</vt:lpstr>
      <vt:lpstr>Compression</vt:lpstr>
      <vt:lpstr>Compression</vt:lpstr>
      <vt:lpstr>Compression</vt:lpstr>
      <vt:lpstr>Compression</vt:lpstr>
      <vt:lpstr>Compression</vt:lpstr>
      <vt:lpstr>Compression</vt:lpstr>
      <vt:lpstr>Compression</vt:lpstr>
      <vt:lpstr>Compact environments – diamond anvil cell</vt:lpstr>
      <vt:lpstr>Compact environments – diamond anvil cell</vt:lpstr>
      <vt:lpstr>Compact environments – diamond anvil cell</vt:lpstr>
      <vt:lpstr>PowerPoint Presentation</vt:lpstr>
      <vt:lpstr>X-ray diffraction in a DAC</vt:lpstr>
      <vt:lpstr>X-ray diffraction in a DAC</vt:lpstr>
      <vt:lpstr>Large volume press (Drickhamer)</vt:lpstr>
      <vt:lpstr>Large volume press (Paris-Edinburg)</vt:lpstr>
      <vt:lpstr>Large volume press (Multianvil)</vt:lpstr>
      <vt:lpstr>X-ray data collection schemes</vt:lpstr>
      <vt:lpstr>Source properties</vt:lpstr>
      <vt:lpstr>Detection principle</vt:lpstr>
      <vt:lpstr>Detection principle – with point detector</vt:lpstr>
      <vt:lpstr>Detection principle – with 1D/2D detector arrays</vt:lpstr>
      <vt:lpstr>Detection principle</vt:lpstr>
      <vt:lpstr>Typical DAC experiment (monochromatic beam)</vt:lpstr>
      <vt:lpstr>Typical Multi-Anvil experiment (white beam)</vt:lpstr>
      <vt:lpstr>Typical Multi-Anvil experiment</vt:lpstr>
      <vt:lpstr>Typical Multi-Anvil experiment</vt:lpstr>
      <vt:lpstr>Shock compression environments</vt:lpstr>
      <vt:lpstr>Shock compression environments</vt:lpstr>
      <vt:lpstr>Shock compression environments</vt:lpstr>
      <vt:lpstr>Shock compression environments</vt:lpstr>
    </vt:vector>
  </TitlesOfParts>
  <Manager/>
  <Company>DESY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sommera</dc:creator>
  <cp:keywords/>
  <dc:description/>
  <cp:lastModifiedBy>Konstantin Glazyrin</cp:lastModifiedBy>
  <cp:revision>625</cp:revision>
  <dcterms:created xsi:type="dcterms:W3CDTF">2008-04-14T12:45:00Z</dcterms:created>
  <dcterms:modified xsi:type="dcterms:W3CDTF">2017-07-30T20:19:32Z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1033-9.1.0.5152</vt:lpwstr>
  </property>
</Properties>
</file>